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84" r:id="rId1"/>
    <p:sldMasterId id="2147483696" r:id="rId2"/>
  </p:sldMasterIdLst>
  <p:notesMasterIdLst>
    <p:notesMasterId r:id="rId34"/>
  </p:notesMasterIdLst>
  <p:sldIdLst>
    <p:sldId id="256" r:id="rId3"/>
    <p:sldId id="257" r:id="rId4"/>
    <p:sldId id="270" r:id="rId5"/>
    <p:sldId id="272" r:id="rId6"/>
    <p:sldId id="271" r:id="rId7"/>
    <p:sldId id="295" r:id="rId8"/>
    <p:sldId id="294" r:id="rId9"/>
    <p:sldId id="269" r:id="rId10"/>
    <p:sldId id="267" r:id="rId11"/>
    <p:sldId id="268" r:id="rId12"/>
    <p:sldId id="281" r:id="rId13"/>
    <p:sldId id="293" r:id="rId14"/>
    <p:sldId id="298" r:id="rId15"/>
    <p:sldId id="299" r:id="rId16"/>
    <p:sldId id="297" r:id="rId17"/>
    <p:sldId id="273" r:id="rId18"/>
    <p:sldId id="280" r:id="rId19"/>
    <p:sldId id="274" r:id="rId20"/>
    <p:sldId id="275" r:id="rId21"/>
    <p:sldId id="276" r:id="rId22"/>
    <p:sldId id="277" r:id="rId23"/>
    <p:sldId id="278" r:id="rId24"/>
    <p:sldId id="279" r:id="rId25"/>
    <p:sldId id="282" r:id="rId26"/>
    <p:sldId id="283" r:id="rId27"/>
    <p:sldId id="287" r:id="rId28"/>
    <p:sldId id="288" r:id="rId29"/>
    <p:sldId id="289" r:id="rId30"/>
    <p:sldId id="285" r:id="rId31"/>
    <p:sldId id="290" r:id="rId32"/>
    <p:sldId id="296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73E25A7-9EC3-DB41-89B1-D66C9258F228}">
          <p14:sldIdLst>
            <p14:sldId id="256"/>
            <p14:sldId id="257"/>
            <p14:sldId id="270"/>
            <p14:sldId id="272"/>
            <p14:sldId id="271"/>
            <p14:sldId id="295"/>
            <p14:sldId id="294"/>
            <p14:sldId id="269"/>
            <p14:sldId id="267"/>
            <p14:sldId id="268"/>
            <p14:sldId id="281"/>
            <p14:sldId id="293"/>
            <p14:sldId id="298"/>
            <p14:sldId id="299"/>
            <p14:sldId id="297"/>
            <p14:sldId id="273"/>
            <p14:sldId id="280"/>
            <p14:sldId id="274"/>
            <p14:sldId id="275"/>
            <p14:sldId id="276"/>
            <p14:sldId id="277"/>
            <p14:sldId id="278"/>
            <p14:sldId id="279"/>
            <p14:sldId id="282"/>
            <p14:sldId id="283"/>
            <p14:sldId id="287"/>
            <p14:sldId id="288"/>
            <p14:sldId id="289"/>
            <p14:sldId id="285"/>
            <p14:sldId id="290"/>
            <p14:sldId id="29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4" d="100"/>
          <a:sy n="64" d="100"/>
        </p:scale>
        <p:origin x="-184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57" d="100"/>
          <a:sy n="57" d="100"/>
        </p:scale>
        <p:origin x="-3280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notesMaster" Target="notesMasters/notes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A3D4DF-B9C8-F54D-8BBC-49CE2FE24E1C}" type="datetimeFigureOut">
              <a:rPr lang="en-US" smtClean="0"/>
              <a:t>4/1/15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EEFCA6-483B-6F42-B455-CDADA3AC5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17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611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863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1853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6113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9375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5098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5994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2338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0961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3704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776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9375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32481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8636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185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509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599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233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096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370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776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324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5213209" y="133683"/>
            <a:ext cx="3928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MOBISOCIAL</a:t>
            </a:r>
            <a:r>
              <a:rPr lang="en-US" b="1" baseline="0" dirty="0" smtClean="0">
                <a:solidFill>
                  <a:srgbClr val="FF0000"/>
                </a:solidFill>
              </a:rPr>
              <a:t> </a:t>
            </a:r>
            <a:r>
              <a:rPr lang="en-US" b="1" dirty="0" smtClean="0">
                <a:solidFill>
                  <a:srgbClr val="FF0000"/>
                </a:solidFill>
              </a:rPr>
              <a:t>CONFIDENTIAL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2723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667BA9-20C0-4C7C-801A-3A3D0FFA0ED1}" type="datetimeFigureOut">
              <a:rPr lang="en-US" smtClean="0"/>
              <a:t>4/1/15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9B009D-E24C-449E-9507-6C8A205F7FC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5213209" y="133683"/>
            <a:ext cx="3928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MOBISOCIAL</a:t>
            </a:r>
            <a:r>
              <a:rPr lang="en-US" b="1" baseline="0" dirty="0" smtClean="0">
                <a:solidFill>
                  <a:srgbClr val="FF0000"/>
                </a:solidFill>
              </a:rPr>
              <a:t> </a:t>
            </a:r>
            <a:r>
              <a:rPr lang="en-US" b="1" dirty="0" smtClean="0">
                <a:solidFill>
                  <a:srgbClr val="FF0000"/>
                </a:solidFill>
              </a:rPr>
              <a:t>CONFIDENTIAL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2723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5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85800" y="1217693"/>
            <a:ext cx="7772400" cy="1470025"/>
          </a:xfrm>
        </p:spPr>
        <p:txBody>
          <a:bodyPr/>
          <a:lstStyle/>
          <a:p>
            <a:r>
              <a:rPr lang="en-US" dirty="0" smtClean="0"/>
              <a:t>OM APIs for a Social OS</a:t>
            </a:r>
            <a:endParaRPr lang="en-US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1371600" y="2973468"/>
            <a:ext cx="6400800" cy="1752600"/>
          </a:xfrm>
        </p:spPr>
        <p:txBody>
          <a:bodyPr/>
          <a:lstStyle/>
          <a:p>
            <a:r>
              <a:rPr lang="en-US" dirty="0" smtClean="0"/>
              <a:t>Ben Dodson</a:t>
            </a:r>
          </a:p>
          <a:p>
            <a:r>
              <a:rPr lang="en-US" dirty="0" smtClean="0"/>
              <a:t>Omlet </a:t>
            </a:r>
            <a:r>
              <a:rPr lang="en-US" dirty="0" err="1" smtClean="0"/>
              <a:t>Inc</a:t>
            </a:r>
            <a:endParaRPr lang="en-US" dirty="0" smtClean="0"/>
          </a:p>
          <a:p>
            <a:r>
              <a:rPr lang="en-US" dirty="0" smtClean="0"/>
              <a:t>Stanford, April 1,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179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Contextual Apps: Editor Apps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8016" y="1527048"/>
            <a:ext cx="8503920" cy="4572000"/>
          </a:xfrm>
        </p:spPr>
        <p:txBody>
          <a:bodyPr>
            <a:normAutofit/>
          </a:bodyPr>
          <a:lstStyle/>
          <a:p>
            <a:r>
              <a:rPr lang="en-US" dirty="0" smtClean="0"/>
              <a:t>Emphasis on fun social editors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 descr="Screenshot_2013-10-04-23-05-17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893" y="2814643"/>
            <a:ext cx="1832619" cy="3257988"/>
          </a:xfrm>
          <a:prstGeom prst="rect">
            <a:avLst/>
          </a:prstGeom>
        </p:spPr>
      </p:pic>
      <p:pic>
        <p:nvPicPr>
          <p:cNvPr id="6" name="Picture 5" descr="Screenshot_2013-10-04-23-01-17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161" y="2833601"/>
            <a:ext cx="1821955" cy="3239030"/>
          </a:xfrm>
          <a:prstGeom prst="rect">
            <a:avLst/>
          </a:prstGeom>
        </p:spPr>
      </p:pic>
      <p:pic>
        <p:nvPicPr>
          <p:cNvPr id="7" name="Picture 6" descr="Screenshot_2013-10-04-23-03-27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559" y="2833600"/>
            <a:ext cx="1815074" cy="3226799"/>
          </a:xfrm>
          <a:prstGeom prst="rect">
            <a:avLst/>
          </a:prstGeom>
        </p:spPr>
      </p:pic>
      <p:pic>
        <p:nvPicPr>
          <p:cNvPr id="8" name="Picture 7" descr="Screenshot_2013-10-04-23-03-42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7196" y="1754485"/>
            <a:ext cx="2428956" cy="4318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697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Contextual Apps: Editor Apps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Android has an EDIT intent, but it </a:t>
            </a:r>
            <a:r>
              <a:rPr lang="en-US" sz="2800" dirty="0" smtClean="0"/>
              <a:t>does not </a:t>
            </a:r>
            <a:r>
              <a:rPr lang="en-US" sz="2800" dirty="0"/>
              <a:t>return the edited </a:t>
            </a:r>
            <a:r>
              <a:rPr lang="en-US" sz="2800" dirty="0" smtClean="0"/>
              <a:t>picture back </a:t>
            </a:r>
            <a:r>
              <a:rPr lang="en-US" sz="2800" dirty="0"/>
              <a:t>to the caller</a:t>
            </a:r>
            <a:r>
              <a:rPr lang="en-US" sz="2800" dirty="0" smtClean="0"/>
              <a:t>!</a:t>
            </a:r>
          </a:p>
          <a:p>
            <a:r>
              <a:rPr lang="en-US" sz="2800" dirty="0" smtClean="0"/>
              <a:t>App is launched from a picture</a:t>
            </a:r>
          </a:p>
          <a:p>
            <a:pPr lvl="1"/>
            <a:r>
              <a:rPr lang="en-US" sz="2400" dirty="0" smtClean="0"/>
              <a:t>Handle intent </a:t>
            </a:r>
            <a:r>
              <a:rPr lang="en-US" sz="2400" i="1" dirty="0" err="1" smtClean="0"/>
              <a:t>android.intent.action.EDIT</a:t>
            </a:r>
            <a:endParaRPr lang="en-US" sz="2400" i="1" dirty="0" smtClean="0"/>
          </a:p>
          <a:p>
            <a:pPr lvl="2"/>
            <a:r>
              <a:rPr lang="en-US" sz="2400" dirty="0" smtClean="0"/>
              <a:t>Category </a:t>
            </a:r>
            <a:r>
              <a:rPr lang="en-US" sz="2400" i="1" dirty="0" err="1" smtClean="0"/>
              <a:t>mobisocial.intent.category.IN_PLACE</a:t>
            </a:r>
            <a:endParaRPr lang="en-US" sz="2400" i="1" dirty="0" smtClean="0"/>
          </a:p>
          <a:p>
            <a:pPr lvl="1"/>
            <a:r>
              <a:rPr lang="en-US" sz="2400" dirty="0" smtClean="0"/>
              <a:t>Set a result to return edited picture to the caller</a:t>
            </a:r>
          </a:p>
          <a:p>
            <a:pPr lvl="2"/>
            <a:r>
              <a:rPr lang="en-US" sz="2400" dirty="0" smtClean="0"/>
              <a:t>Save result at the original file location</a:t>
            </a:r>
          </a:p>
          <a:p>
            <a:pPr lvl="2"/>
            <a:r>
              <a:rPr lang="en-US" sz="2400" dirty="0" smtClean="0"/>
              <a:t>Set file </a:t>
            </a:r>
            <a:r>
              <a:rPr lang="en-US" sz="2400" dirty="0" err="1" smtClean="0"/>
              <a:t>uri</a:t>
            </a:r>
            <a:r>
              <a:rPr lang="en-US" sz="2400" dirty="0" smtClean="0"/>
              <a:t> as result data</a:t>
            </a:r>
          </a:p>
          <a:p>
            <a:pPr lvl="2"/>
            <a:r>
              <a:rPr lang="en-US" dirty="0"/>
              <a:t>Result code OK (or cancel if appropriate)</a:t>
            </a:r>
          </a:p>
          <a:p>
            <a:pPr lvl="2"/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265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 Apps</a:t>
            </a:r>
            <a:endParaRPr lang="en-US" dirty="0"/>
          </a:p>
        </p:txBody>
      </p:sp>
      <p:pic>
        <p:nvPicPr>
          <p:cNvPr id="5" name="Picture 4" descr="Screenshot_2013-10-07-11-40-24 (1)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1511" y="1845597"/>
            <a:ext cx="2331612" cy="4145089"/>
          </a:xfrm>
          <a:prstGeom prst="rect">
            <a:avLst/>
          </a:prstGeom>
        </p:spPr>
      </p:pic>
      <p:pic>
        <p:nvPicPr>
          <p:cNvPr id="6" name="Picture 5" descr="Screenshot_2013-10-07-11-41-46 (1)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6709" y="1845596"/>
            <a:ext cx="2331613" cy="4145089"/>
          </a:xfrm>
          <a:prstGeom prst="rect">
            <a:avLst/>
          </a:prstGeom>
        </p:spPr>
      </p:pic>
      <p:pic>
        <p:nvPicPr>
          <p:cNvPr id="7" name="Picture 6" descr="Screenshot_2013-10-07-11-46-33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51" y="1845596"/>
            <a:ext cx="2331612" cy="414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011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Classes of games</a:t>
            </a:r>
          </a:p>
          <a:p>
            <a:pPr lvl="1"/>
            <a:r>
              <a:rPr lang="en-US" dirty="0" smtClean="0"/>
              <a:t>Turn-based</a:t>
            </a:r>
          </a:p>
          <a:p>
            <a:pPr lvl="1"/>
            <a:r>
              <a:rPr lang="en-US" dirty="0" smtClean="0"/>
              <a:t>High Score</a:t>
            </a:r>
          </a:p>
          <a:p>
            <a:pPr lvl="1"/>
            <a:r>
              <a:rPr lang="en-US" dirty="0" smtClean="0"/>
              <a:t>Challenge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709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Shape 50"/>
          <p:cNvCxnSpPr/>
          <p:nvPr/>
        </p:nvCxnSpPr>
        <p:spPr>
          <a:xfrm>
            <a:off x="1515125" y="1783719"/>
            <a:ext cx="0" cy="5035600"/>
          </a:xfrm>
          <a:prstGeom prst="straightConnector1">
            <a:avLst/>
          </a:prstGeom>
          <a:noFill/>
          <a:ln w="38100" cap="flat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1" name="Shape 51"/>
          <p:cNvSpPr txBox="1"/>
          <p:nvPr/>
        </p:nvSpPr>
        <p:spPr>
          <a:xfrm>
            <a:off x="1142675" y="1119919"/>
            <a:ext cx="1175099" cy="39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Omlet</a:t>
            </a:r>
          </a:p>
        </p:txBody>
      </p:sp>
      <p:sp>
        <p:nvSpPr>
          <p:cNvPr id="52" name="Shape 52"/>
          <p:cNvSpPr txBox="1"/>
          <p:nvPr/>
        </p:nvSpPr>
        <p:spPr>
          <a:xfrm>
            <a:off x="7200151" y="1163153"/>
            <a:ext cx="1431899" cy="3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O2Jam</a:t>
            </a:r>
          </a:p>
        </p:txBody>
      </p:sp>
      <p:cxnSp>
        <p:nvCxnSpPr>
          <p:cNvPr id="53" name="Shape 53"/>
          <p:cNvCxnSpPr/>
          <p:nvPr/>
        </p:nvCxnSpPr>
        <p:spPr>
          <a:xfrm>
            <a:off x="1744401" y="3134377"/>
            <a:ext cx="5678099" cy="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4" name="Shape 54"/>
          <p:cNvCxnSpPr/>
          <p:nvPr/>
        </p:nvCxnSpPr>
        <p:spPr>
          <a:xfrm>
            <a:off x="7565550" y="1783719"/>
            <a:ext cx="0" cy="5035600"/>
          </a:xfrm>
          <a:prstGeom prst="straightConnector1">
            <a:avLst/>
          </a:prstGeom>
          <a:noFill/>
          <a:ln w="38100" cap="flat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5" name="Shape 55"/>
          <p:cNvSpPr txBox="1"/>
          <p:nvPr/>
        </p:nvSpPr>
        <p:spPr>
          <a:xfrm>
            <a:off x="2834050" y="290219"/>
            <a:ext cx="3979500" cy="75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2400" b="1">
                <a:latin typeface="Open Sans"/>
                <a:ea typeface="Open Sans"/>
                <a:cs typeface="Open Sans"/>
                <a:sym typeface="Open Sans"/>
              </a:rPr>
              <a:t>Initiating a Challenge</a:t>
            </a:r>
          </a:p>
        </p:txBody>
      </p:sp>
      <p:sp>
        <p:nvSpPr>
          <p:cNvPr id="56" name="Shape 56"/>
          <p:cNvSpPr txBox="1"/>
          <p:nvPr/>
        </p:nvSpPr>
        <p:spPr>
          <a:xfrm>
            <a:off x="7565550" y="3597105"/>
            <a:ext cx="1658700" cy="1408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4. User picks a song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5. User plays that song</a:t>
            </a:r>
          </a:p>
        </p:txBody>
      </p:sp>
      <p:cxnSp>
        <p:nvCxnSpPr>
          <p:cNvPr id="57" name="Shape 57"/>
          <p:cNvCxnSpPr/>
          <p:nvPr/>
        </p:nvCxnSpPr>
        <p:spPr>
          <a:xfrm rot="10800000">
            <a:off x="1734374" y="4825160"/>
            <a:ext cx="5688000" cy="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8" name="Shape 58"/>
          <p:cNvSpPr txBox="1"/>
          <p:nvPr/>
        </p:nvSpPr>
        <p:spPr>
          <a:xfrm>
            <a:off x="1932200" y="4909980"/>
            <a:ext cx="5046000" cy="176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900">
                <a:latin typeface="Consolas"/>
                <a:ea typeface="Consolas"/>
                <a:cs typeface="Consolas"/>
                <a:sym typeface="Consolas"/>
              </a:rPr>
              <a:t>new Intent (“mobisocial.intent.action.FINISH_CHALLENGE)</a:t>
            </a:r>
          </a:p>
          <a:p>
            <a:pPr rtl="0">
              <a:spcBef>
                <a:spcPts val="0"/>
              </a:spcBef>
              <a:buNone/>
            </a:pPr>
            <a:r>
              <a:rPr lang="en" sz="900">
                <a:latin typeface="Consolas"/>
                <a:ea typeface="Consolas"/>
                <a:cs typeface="Consolas"/>
                <a:sym typeface="Consolas"/>
              </a:rPr>
              <a:t>intent.putExtra(“mobisocial.intent.extra.CHALLENGE_TOKEN”, stringToken)</a:t>
            </a:r>
          </a:p>
          <a:p>
            <a:pPr rtl="0">
              <a:spcBef>
                <a:spcPts val="0"/>
              </a:spcBef>
              <a:buNone/>
            </a:pPr>
            <a:r>
              <a:rPr lang="en" sz="900">
                <a:latin typeface="Consolas"/>
                <a:ea typeface="Consolas"/>
                <a:cs typeface="Consolas"/>
                <a:sym typeface="Consolas"/>
              </a:rPr>
              <a:t>intent.putExtra(“mobisocial.intent.extra.GAME_SCORE”, longGameScore)</a:t>
            </a:r>
          </a:p>
          <a:p>
            <a:pPr rtl="0">
              <a:spcBef>
                <a:spcPts val="0"/>
              </a:spcBef>
              <a:buNone/>
            </a:pPr>
            <a:r>
              <a:rPr lang="en" sz="900">
                <a:latin typeface="Consolas"/>
                <a:ea typeface="Consolas"/>
                <a:cs typeface="Consolas"/>
                <a:sym typeface="Consolas"/>
              </a:rPr>
              <a:t>intent.putExtra(“mobisocial.intent.extra.CHALLENGE_DATA”, stringSongId)</a:t>
            </a:r>
          </a:p>
          <a:p>
            <a:pPr lvl="0" rtl="0">
              <a:spcBef>
                <a:spcPts val="0"/>
              </a:spcBef>
              <a:buNone/>
            </a:pPr>
            <a:endParaRPr sz="9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9" name="Shape 59"/>
          <p:cNvSpPr txBox="1"/>
          <p:nvPr/>
        </p:nvSpPr>
        <p:spPr>
          <a:xfrm>
            <a:off x="1658175" y="3060153"/>
            <a:ext cx="5046000" cy="110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new Intent (“com.momocorp.o2jamu”);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intent.addCategory(“mobisocial.intent.category.CHALLENGE”)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intent.putExtra(“mobisocial.intent.extra.CHALLENGE_TOKEN”, stringToken)</a:t>
            </a:r>
          </a:p>
          <a:p>
            <a:pPr lvl="0" rtl="0">
              <a:spcBef>
                <a:spcPts val="0"/>
              </a:spcBef>
              <a:buNone/>
            </a:pPr>
            <a:endParaRPr sz="9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" name="Shape 60"/>
          <p:cNvSpPr txBox="1"/>
          <p:nvPr/>
        </p:nvSpPr>
        <p:spPr>
          <a:xfrm>
            <a:off x="69126" y="1862719"/>
            <a:ext cx="1431899" cy="267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1. User selects O2Jam from Omlet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2. User initiates challenge flow</a:t>
            </a:r>
          </a:p>
        </p:txBody>
      </p:sp>
      <p:sp>
        <p:nvSpPr>
          <p:cNvPr id="61" name="Shape 61"/>
          <p:cNvSpPr txBox="1"/>
          <p:nvPr/>
        </p:nvSpPr>
        <p:spPr>
          <a:xfrm>
            <a:off x="7026" y="5549285"/>
            <a:ext cx="1574999" cy="1647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7. Omlet sends challenge to opponent</a:t>
            </a:r>
          </a:p>
        </p:txBody>
      </p:sp>
      <p:sp>
        <p:nvSpPr>
          <p:cNvPr id="62" name="Shape 62"/>
          <p:cNvSpPr txBox="1"/>
          <p:nvPr/>
        </p:nvSpPr>
        <p:spPr>
          <a:xfrm>
            <a:off x="7712175" y="3884619"/>
            <a:ext cx="5687700" cy="88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3" name="Shape 63"/>
          <p:cNvSpPr txBox="1"/>
          <p:nvPr/>
        </p:nvSpPr>
        <p:spPr>
          <a:xfrm>
            <a:off x="2498300" y="2818152"/>
            <a:ext cx="4295400" cy="25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4" name="Shape 64"/>
          <p:cNvSpPr txBox="1"/>
          <p:nvPr/>
        </p:nvSpPr>
        <p:spPr>
          <a:xfrm>
            <a:off x="3577350" y="2705119"/>
            <a:ext cx="2160000" cy="3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3. Omlet calls out to O2Jam</a:t>
            </a:r>
          </a:p>
        </p:txBody>
      </p:sp>
      <p:sp>
        <p:nvSpPr>
          <p:cNvPr id="65" name="Shape 65"/>
          <p:cNvSpPr txBox="1"/>
          <p:nvPr/>
        </p:nvSpPr>
        <p:spPr>
          <a:xfrm>
            <a:off x="2974139" y="4461519"/>
            <a:ext cx="3562800" cy="544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6. O2Jam calls back to Omlet with score and song info</a:t>
            </a:r>
          </a:p>
        </p:txBody>
      </p:sp>
    </p:spTree>
    <p:extLst>
      <p:ext uri="{BB962C8B-B14F-4D97-AF65-F5344CB8AC3E}">
        <p14:creationId xmlns:p14="http://schemas.microsoft.com/office/powerpoint/2010/main" val="1266782994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Shape 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900" y="0"/>
            <a:ext cx="771525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28103417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Bringing Groups and Data to Apps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1662"/>
            <a:ext cx="8229600" cy="4525963"/>
          </a:xfrm>
        </p:spPr>
        <p:txBody>
          <a:bodyPr/>
          <a:lstStyle/>
          <a:p>
            <a:r>
              <a:rPr lang="en-US" dirty="0" smtClean="0"/>
              <a:t>Feeds are more than “chats”.</a:t>
            </a:r>
            <a:endParaRPr lang="en-US" dirty="0"/>
          </a:p>
        </p:txBody>
      </p:sp>
      <p:pic>
        <p:nvPicPr>
          <p:cNvPr id="4" name="Picture 3" descr="Screenshot_2013-10-04-14-51-0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598" y="2090852"/>
            <a:ext cx="2312657" cy="4111390"/>
          </a:xfrm>
          <a:prstGeom prst="rect">
            <a:avLst/>
          </a:prstGeom>
        </p:spPr>
      </p:pic>
      <p:pic>
        <p:nvPicPr>
          <p:cNvPr id="5" name="Picture 4" descr="Screenshot_2013-10-04-14-51-2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3027" y="2090852"/>
            <a:ext cx="2312656" cy="4111390"/>
          </a:xfrm>
          <a:prstGeom prst="rect">
            <a:avLst/>
          </a:prstGeom>
        </p:spPr>
      </p:pic>
      <p:pic>
        <p:nvPicPr>
          <p:cNvPr id="6" name="Picture 5" descr="Screenshot_2013-10-04-14-55-10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330" y="2090852"/>
            <a:ext cx="2292525" cy="407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5924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OM Data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1" dirty="0" smtClean="0"/>
              <a:t>Feeds</a:t>
            </a:r>
          </a:p>
          <a:p>
            <a:pPr lvl="1"/>
            <a:r>
              <a:rPr lang="en-US" b="1" dirty="0" smtClean="0"/>
              <a:t>An access-controlled collection of users and data</a:t>
            </a:r>
          </a:p>
          <a:p>
            <a:r>
              <a:rPr lang="en-US" b="1" dirty="0" smtClean="0"/>
              <a:t>Identities</a:t>
            </a:r>
            <a:endParaRPr lang="en-US" dirty="0" smtClean="0"/>
          </a:p>
          <a:p>
            <a:pPr lvl="1"/>
            <a:r>
              <a:rPr lang="en-US" b="1" dirty="0" smtClean="0"/>
              <a:t>Represent users identified by an email, phone number, or other claimed identifier</a:t>
            </a:r>
          </a:p>
          <a:p>
            <a:r>
              <a:rPr lang="en-US" b="1" dirty="0" smtClean="0"/>
              <a:t>Objects</a:t>
            </a:r>
            <a:endParaRPr lang="en-US" dirty="0" smtClean="0"/>
          </a:p>
          <a:p>
            <a:pPr lvl="1"/>
            <a:r>
              <a:rPr lang="en-US" b="1" dirty="0" smtClean="0"/>
              <a:t>Typed data shared within a feed. Each object has its own unique identifier, a sender, and timestamp, and a collection of type-specific fields.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61678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Synchronization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Objects are pushed directly to devices</a:t>
            </a:r>
          </a:p>
          <a:p>
            <a:pPr lvl="1"/>
            <a:r>
              <a:rPr lang="en-US" dirty="0" smtClean="0"/>
              <a:t>When not active in the app, use GCM when possible, alternatively can use OM persistent connection</a:t>
            </a:r>
          </a:p>
          <a:p>
            <a:r>
              <a:rPr lang="en-US" dirty="0" smtClean="0"/>
              <a:t>Objects are small and immutable</a:t>
            </a:r>
          </a:p>
          <a:p>
            <a:pPr lvl="1"/>
            <a:r>
              <a:rPr lang="en-US" dirty="0" smtClean="0"/>
              <a:t>Typically &lt; 4KB</a:t>
            </a:r>
          </a:p>
          <a:p>
            <a:pPr lvl="1"/>
            <a:r>
              <a:rPr lang="en-US" dirty="0" smtClean="0"/>
              <a:t>Can be deleted</a:t>
            </a:r>
          </a:p>
          <a:p>
            <a:r>
              <a:rPr lang="en-US" dirty="0"/>
              <a:t>B</a:t>
            </a:r>
            <a:r>
              <a:rPr lang="en-US" dirty="0" smtClean="0"/>
              <a:t>lobs are attached to objects by their hash</a:t>
            </a:r>
          </a:p>
          <a:p>
            <a:pPr lvl="1"/>
            <a:r>
              <a:rPr lang="en-US" dirty="0" smtClean="0"/>
              <a:t>Example: </a:t>
            </a:r>
            <a:r>
              <a:rPr lang="en-US" dirty="0" err="1" smtClean="0"/>
              <a:t>PictureObj</a:t>
            </a:r>
            <a:r>
              <a:rPr lang="en-US" dirty="0" smtClean="0"/>
              <a:t> references a </a:t>
            </a:r>
            <a:r>
              <a:rPr lang="en-US" dirty="0" err="1" smtClean="0"/>
              <a:t>thumbnaiHash</a:t>
            </a:r>
            <a:r>
              <a:rPr lang="en-US" dirty="0" smtClean="0"/>
              <a:t> and </a:t>
            </a:r>
            <a:r>
              <a:rPr lang="en-US" dirty="0" err="1" smtClean="0"/>
              <a:t>fullsizeHash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367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 err="1" smtClean="0"/>
              <a:t>PictureObj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01752" y="966843"/>
            <a:ext cx="8534400" cy="5509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Courier"/>
                <a:cs typeface="Courier"/>
              </a:rPr>
              <a:t>{</a:t>
            </a:r>
          </a:p>
          <a:p>
            <a:r>
              <a:rPr lang="en-US" sz="2200" dirty="0" smtClean="0">
                <a:latin typeface="Courier"/>
                <a:cs typeface="Courier"/>
              </a:rPr>
              <a:t>    type: “picture”</a:t>
            </a:r>
          </a:p>
          <a:p>
            <a:r>
              <a:rPr lang="en-US" sz="2200" dirty="0" smtClean="0">
                <a:latin typeface="Courier"/>
                <a:cs typeface="Courier"/>
              </a:rPr>
              <a:t>    </a:t>
            </a:r>
            <a:r>
              <a:rPr lang="cs-CZ" sz="2200" dirty="0" err="1" smtClean="0">
                <a:latin typeface="Courier"/>
                <a:cs typeface="Courier"/>
              </a:rPr>
              <a:t>universalId</a:t>
            </a:r>
            <a:r>
              <a:rPr lang="cs-CZ" sz="2200" dirty="0">
                <a:latin typeface="Courier"/>
                <a:cs typeface="Courier"/>
              </a:rPr>
              <a:t>: </a:t>
            </a:r>
            <a:r>
              <a:rPr lang="en-US" sz="2200" dirty="0">
                <a:latin typeface="Courier"/>
                <a:cs typeface="Courier"/>
              </a:rPr>
              <a:t>“</a:t>
            </a:r>
            <a:r>
              <a:rPr lang="cs-CZ" sz="2200" dirty="0" smtClean="0">
                <a:latin typeface="Courier"/>
                <a:cs typeface="Courier"/>
              </a:rPr>
              <a:t>bsf9b6fs998sd7f9g8sdggs</a:t>
            </a:r>
            <a:r>
              <a:rPr lang="cs-CZ" sz="2200" dirty="0">
                <a:latin typeface="Courier"/>
                <a:cs typeface="Courier"/>
              </a:rPr>
              <a:t>“</a:t>
            </a:r>
          </a:p>
          <a:p>
            <a:r>
              <a:rPr lang="cs-CZ" sz="2200" dirty="0">
                <a:latin typeface="Courier"/>
                <a:cs typeface="Courier"/>
              </a:rPr>
              <a:t>    </a:t>
            </a:r>
            <a:r>
              <a:rPr lang="cs-CZ" sz="2200" dirty="0" err="1">
                <a:latin typeface="Courier"/>
                <a:cs typeface="Courier"/>
              </a:rPr>
              <a:t>feed</a:t>
            </a:r>
            <a:r>
              <a:rPr lang="cs-CZ" sz="2200" dirty="0">
                <a:latin typeface="Courier"/>
                <a:cs typeface="Courier"/>
              </a:rPr>
              <a:t>: </a:t>
            </a:r>
            <a:r>
              <a:rPr lang="en-US" sz="2200" dirty="0">
                <a:latin typeface="Courier"/>
                <a:cs typeface="Courier"/>
              </a:rPr>
              <a:t>“</a:t>
            </a:r>
            <a:r>
              <a:rPr lang="cs-CZ" sz="2200" dirty="0" smtClean="0">
                <a:latin typeface="Courier"/>
                <a:cs typeface="Courier"/>
              </a:rPr>
              <a:t>7b412c8bc3599d1149f07f540f7f76cd</a:t>
            </a:r>
            <a:r>
              <a:rPr lang="cs-CZ" sz="2200" dirty="0">
                <a:latin typeface="Courier"/>
                <a:cs typeface="Courier"/>
              </a:rPr>
              <a:t>“</a:t>
            </a:r>
          </a:p>
          <a:p>
            <a:r>
              <a:rPr lang="cs-CZ" sz="2200" dirty="0">
                <a:latin typeface="Courier"/>
                <a:cs typeface="Courier"/>
              </a:rPr>
              <a:t>    </a:t>
            </a:r>
            <a:r>
              <a:rPr lang="cs-CZ" sz="2200" dirty="0" err="1">
                <a:latin typeface="Courier"/>
                <a:cs typeface="Courier"/>
              </a:rPr>
              <a:t>sender</a:t>
            </a:r>
            <a:r>
              <a:rPr lang="cs-CZ" sz="2200" dirty="0">
                <a:latin typeface="Courier"/>
                <a:cs typeface="Courier"/>
              </a:rPr>
              <a:t>: </a:t>
            </a:r>
            <a:r>
              <a:rPr lang="cs-CZ" sz="2200" dirty="0" smtClean="0">
                <a:latin typeface="Courier"/>
                <a:cs typeface="Courier"/>
              </a:rPr>
              <a:t>[</a:t>
            </a:r>
            <a:r>
              <a:rPr lang="en-US" sz="2200" dirty="0">
                <a:latin typeface="Courier"/>
                <a:cs typeface="Courier"/>
              </a:rPr>
              <a:t>“</a:t>
            </a:r>
            <a:r>
              <a:rPr lang="cs-CZ" sz="2200" dirty="0" err="1" smtClean="0">
                <a:latin typeface="Courier"/>
                <a:cs typeface="Courier"/>
              </a:rPr>
              <a:t>email:ben</a:t>
            </a:r>
            <a:r>
              <a:rPr lang="cs-CZ" sz="2200" dirty="0" err="1">
                <a:latin typeface="Courier"/>
                <a:cs typeface="Courier"/>
              </a:rPr>
              <a:t>@mobisocial.us</a:t>
            </a:r>
            <a:r>
              <a:rPr lang="cs-CZ" sz="2200" dirty="0">
                <a:latin typeface="Courier"/>
                <a:cs typeface="Courier"/>
              </a:rPr>
              <a:t>“,““</a:t>
            </a:r>
            <a:r>
              <a:rPr lang="cs-CZ" sz="2200" dirty="0" smtClean="0">
                <a:latin typeface="Courier"/>
                <a:cs typeface="Courier"/>
              </a:rPr>
              <a:t>]</a:t>
            </a:r>
          </a:p>
          <a:p>
            <a:r>
              <a:rPr lang="cs-CZ" sz="2200" dirty="0" smtClean="0">
                <a:latin typeface="Courier"/>
                <a:cs typeface="Courier"/>
              </a:rPr>
              <a:t>    </a:t>
            </a:r>
            <a:r>
              <a:rPr lang="cs-CZ" sz="2200" dirty="0" err="1">
                <a:latin typeface="Courier"/>
                <a:cs typeface="Courier"/>
              </a:rPr>
              <a:t>timestamp</a:t>
            </a:r>
            <a:r>
              <a:rPr lang="cs-CZ" sz="2200" dirty="0">
                <a:latin typeface="Courier"/>
                <a:cs typeface="Courier"/>
              </a:rPr>
              <a:t>: 1380932389832,</a:t>
            </a:r>
            <a:endParaRPr lang="en-US" sz="2200" dirty="0" smtClean="0">
              <a:latin typeface="Courier"/>
              <a:cs typeface="Courier"/>
            </a:endParaRPr>
          </a:p>
          <a:p>
            <a:r>
              <a:rPr lang="en-US" sz="2200" dirty="0">
                <a:latin typeface="Courier"/>
                <a:cs typeface="Courier"/>
              </a:rPr>
              <a:t> </a:t>
            </a:r>
            <a:r>
              <a:rPr lang="en-US" sz="2200" dirty="0" smtClean="0">
                <a:latin typeface="Courier"/>
                <a:cs typeface="Courier"/>
              </a:rPr>
              <a:t>   </a:t>
            </a:r>
          </a:p>
          <a:p>
            <a:r>
              <a:rPr lang="en-US" sz="2200" dirty="0">
                <a:latin typeface="Courier"/>
                <a:cs typeface="Courier"/>
              </a:rPr>
              <a:t> </a:t>
            </a:r>
            <a:r>
              <a:rPr lang="en-US" sz="2200" dirty="0" smtClean="0">
                <a:latin typeface="Courier"/>
                <a:cs typeface="Courier"/>
              </a:rPr>
              <a:t>   </a:t>
            </a:r>
            <a:r>
              <a:rPr lang="en-US" sz="2200" dirty="0" err="1" smtClean="0">
                <a:latin typeface="Courier"/>
                <a:cs typeface="Courier"/>
              </a:rPr>
              <a:t>thumbnailHash</a:t>
            </a:r>
            <a:r>
              <a:rPr lang="en-US" sz="2200" dirty="0" smtClean="0">
                <a:latin typeface="Courier"/>
                <a:cs typeface="Courier"/>
              </a:rPr>
              <a:t>: “</a:t>
            </a:r>
            <a:r>
              <a:rPr lang="nl-NL" sz="2200" dirty="0" smtClean="0">
                <a:latin typeface="Courier"/>
                <a:cs typeface="Courier"/>
              </a:rPr>
              <a:t>9d48dc9a1ee2bd97749db6c7cc7”,</a:t>
            </a:r>
          </a:p>
          <a:p>
            <a:r>
              <a:rPr lang="nl-NL" sz="2200" dirty="0" smtClean="0">
                <a:latin typeface="Courier"/>
                <a:cs typeface="Courier"/>
              </a:rPr>
              <a:t>    </a:t>
            </a:r>
            <a:r>
              <a:rPr lang="nl-NL" sz="2200" dirty="0" err="1" smtClean="0">
                <a:latin typeface="Courier"/>
                <a:cs typeface="Courier"/>
              </a:rPr>
              <a:t>fullsizeHash</a:t>
            </a:r>
            <a:r>
              <a:rPr lang="nl-NL" sz="2200" dirty="0">
                <a:latin typeface="Courier"/>
                <a:cs typeface="Courier"/>
              </a:rPr>
              <a:t>: “</a:t>
            </a:r>
            <a:r>
              <a:rPr lang="nl-NL" sz="2200" dirty="0" smtClean="0">
                <a:latin typeface="Courier"/>
                <a:cs typeface="Courier"/>
              </a:rPr>
              <a:t>08b7a3dc5c2f720562c0d01cee6”,</a:t>
            </a:r>
          </a:p>
          <a:p>
            <a:r>
              <a:rPr lang="cs-CZ" sz="2200" dirty="0" smtClean="0">
                <a:latin typeface="Courier"/>
                <a:cs typeface="Courier"/>
              </a:rPr>
              <a:t>    </a:t>
            </a:r>
            <a:r>
              <a:rPr lang="cs-CZ" sz="2200" dirty="0" err="1" smtClean="0">
                <a:latin typeface="Courier"/>
                <a:cs typeface="Courier"/>
              </a:rPr>
              <a:t>fullsizeWidth</a:t>
            </a:r>
            <a:r>
              <a:rPr lang="cs-CZ" sz="2200" dirty="0" smtClean="0">
                <a:latin typeface="Courier"/>
                <a:cs typeface="Courier"/>
              </a:rPr>
              <a:t>: 1280,</a:t>
            </a:r>
          </a:p>
          <a:p>
            <a:r>
              <a:rPr lang="cs-CZ" sz="2200" dirty="0" smtClean="0">
                <a:latin typeface="Courier"/>
                <a:cs typeface="Courier"/>
              </a:rPr>
              <a:t>    </a:t>
            </a:r>
            <a:r>
              <a:rPr lang="cs-CZ" sz="2200" dirty="0" err="1" smtClean="0">
                <a:latin typeface="Courier"/>
                <a:cs typeface="Courier"/>
              </a:rPr>
              <a:t>fullsizeHeight</a:t>
            </a:r>
            <a:r>
              <a:rPr lang="cs-CZ" sz="2200" dirty="0" smtClean="0">
                <a:latin typeface="Courier"/>
                <a:cs typeface="Courier"/>
              </a:rPr>
              <a:t>: 960,</a:t>
            </a:r>
          </a:p>
          <a:p>
            <a:r>
              <a:rPr lang="cs-CZ" sz="2200" dirty="0">
                <a:latin typeface="Courier"/>
                <a:cs typeface="Courier"/>
              </a:rPr>
              <a:t> </a:t>
            </a:r>
            <a:r>
              <a:rPr lang="cs-CZ" sz="2200" dirty="0" smtClean="0">
                <a:latin typeface="Courier"/>
                <a:cs typeface="Courier"/>
              </a:rPr>
              <a:t>   </a:t>
            </a:r>
            <a:r>
              <a:rPr lang="cs-CZ" sz="2200" dirty="0" err="1" smtClean="0">
                <a:latin typeface="Courier"/>
                <a:cs typeface="Courier"/>
              </a:rPr>
              <a:t>latitude</a:t>
            </a:r>
            <a:r>
              <a:rPr lang="cs-CZ" sz="2200" dirty="0" smtClean="0">
                <a:latin typeface="Courier"/>
                <a:cs typeface="Courier"/>
              </a:rPr>
              <a:t>: 37.4252895,</a:t>
            </a:r>
          </a:p>
          <a:p>
            <a:r>
              <a:rPr lang="cs-CZ" sz="2200" dirty="0">
                <a:latin typeface="Courier"/>
                <a:cs typeface="Courier"/>
              </a:rPr>
              <a:t> </a:t>
            </a:r>
            <a:r>
              <a:rPr lang="cs-CZ" sz="2200" dirty="0" smtClean="0">
                <a:latin typeface="Courier"/>
                <a:cs typeface="Courier"/>
              </a:rPr>
              <a:t>   </a:t>
            </a:r>
            <a:r>
              <a:rPr lang="cs-CZ" sz="2200" dirty="0" err="1" smtClean="0">
                <a:latin typeface="Courier"/>
                <a:cs typeface="Courier"/>
              </a:rPr>
              <a:t>longitude</a:t>
            </a:r>
            <a:r>
              <a:rPr lang="cs-CZ" sz="2200" dirty="0" smtClean="0">
                <a:latin typeface="Courier"/>
                <a:cs typeface="Courier"/>
              </a:rPr>
              <a:t>: -122.139099</a:t>
            </a:r>
          </a:p>
          <a:p>
            <a:endParaRPr lang="cs-CZ" sz="2200" dirty="0" smtClean="0">
              <a:latin typeface="Courier"/>
              <a:cs typeface="Courier"/>
            </a:endParaRPr>
          </a:p>
          <a:p>
            <a:r>
              <a:rPr lang="cs-CZ" sz="2200" dirty="0" smtClean="0">
                <a:latin typeface="Courier"/>
                <a:cs typeface="Courier"/>
              </a:rPr>
              <a:t>    </a:t>
            </a:r>
            <a:r>
              <a:rPr lang="cs-CZ" sz="2200" dirty="0" err="1" smtClean="0">
                <a:latin typeface="Courier"/>
                <a:cs typeface="Courier"/>
              </a:rPr>
              <a:t>serverTimestamp</a:t>
            </a:r>
            <a:r>
              <a:rPr lang="cs-CZ" sz="2200" dirty="0">
                <a:latin typeface="Courier"/>
                <a:cs typeface="Courier"/>
              </a:rPr>
              <a:t>: </a:t>
            </a:r>
            <a:r>
              <a:rPr lang="cs-CZ" sz="2200" dirty="0" smtClean="0">
                <a:latin typeface="Courier"/>
                <a:cs typeface="Courier"/>
              </a:rPr>
              <a:t>1380932393329 </a:t>
            </a:r>
          </a:p>
          <a:p>
            <a:r>
              <a:rPr lang="en-US" sz="2200" dirty="0" smtClean="0">
                <a:latin typeface="Courier"/>
                <a:cs typeface="Courier"/>
              </a:rPr>
              <a:t>}</a:t>
            </a:r>
            <a:endParaRPr lang="en-US" sz="22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7347245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Contextual Apps</a:t>
            </a:r>
            <a:endParaRPr lang="en-US" dirty="0" smtClean="0"/>
          </a:p>
          <a:p>
            <a:r>
              <a:rPr lang="en-US" dirty="0"/>
              <a:t>OM Data Model</a:t>
            </a:r>
          </a:p>
          <a:p>
            <a:r>
              <a:rPr lang="en-US" dirty="0" smtClean="0"/>
              <a:t>Android Service Components</a:t>
            </a:r>
            <a:endParaRPr lang="en-US" dirty="0"/>
          </a:p>
          <a:p>
            <a:r>
              <a:rPr lang="en-US" dirty="0" smtClean="0"/>
              <a:t>APIs for Data and Group Management</a:t>
            </a:r>
          </a:p>
          <a:p>
            <a:r>
              <a:rPr lang="en-US" dirty="0" smtClean="0"/>
              <a:t>Social Gallery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353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Service Hooks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Content Provider</a:t>
            </a:r>
          </a:p>
          <a:p>
            <a:r>
              <a:rPr lang="en-US" dirty="0" smtClean="0"/>
              <a:t>Service</a:t>
            </a:r>
          </a:p>
          <a:p>
            <a:r>
              <a:rPr lang="en-US" dirty="0" smtClean="0"/>
              <a:t>Intents and Activities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494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 Provider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Provides  read-only access to feeds, identities, and objects</a:t>
            </a:r>
          </a:p>
          <a:p>
            <a:pPr marL="457200" lvl="1" indent="0">
              <a:buNone/>
            </a:pPr>
            <a:r>
              <a:rPr lang="en-US" dirty="0"/>
              <a:t>c</a:t>
            </a:r>
            <a:r>
              <a:rPr lang="en-US" dirty="0" smtClean="0"/>
              <a:t>ontent://</a:t>
            </a:r>
            <a:r>
              <a:rPr lang="en-US" dirty="0" err="1" smtClean="0"/>
              <a:t>mobisocial.osm</a:t>
            </a:r>
            <a:r>
              <a:rPr lang="en-US" dirty="0" smtClean="0"/>
              <a:t>/</a:t>
            </a:r>
            <a:r>
              <a:rPr lang="en-US" b="1" dirty="0" smtClean="0"/>
              <a:t>&lt;TABLE&gt;</a:t>
            </a:r>
          </a:p>
          <a:p>
            <a:pPr marL="457200" lvl="1" indent="0">
              <a:buNone/>
            </a:pPr>
            <a:r>
              <a:rPr lang="en-US" dirty="0" smtClean="0"/>
              <a:t>   </a:t>
            </a:r>
            <a:r>
              <a:rPr lang="en-US" sz="3100" dirty="0" smtClean="0"/>
              <a:t>  /feeds, /identities, /members, /objects, /feeds/</a:t>
            </a:r>
            <a:r>
              <a:rPr lang="en-US" sz="3100" b="1" dirty="0" smtClean="0"/>
              <a:t>&lt;ID&gt;</a:t>
            </a:r>
          </a:p>
          <a:p>
            <a:endParaRPr lang="en-US" dirty="0" smtClean="0"/>
          </a:p>
          <a:p>
            <a:r>
              <a:rPr lang="en-US" dirty="0" smtClean="0"/>
              <a:t>Notifications when datasets change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sz="2400" dirty="0" err="1" smtClean="0"/>
              <a:t>getContentResolver</a:t>
            </a:r>
            <a:r>
              <a:rPr lang="en-US" sz="2400" dirty="0" smtClean="0"/>
              <a:t>().</a:t>
            </a:r>
            <a:r>
              <a:rPr lang="en-US" sz="2400" dirty="0" err="1" smtClean="0"/>
              <a:t>registerContentObserver</a:t>
            </a:r>
            <a:r>
              <a:rPr lang="en-US" sz="2400" dirty="0" smtClean="0"/>
              <a:t>(</a:t>
            </a:r>
            <a:endParaRPr lang="en-US" sz="2400" dirty="0"/>
          </a:p>
          <a:p>
            <a:pPr marL="457200" lvl="1" indent="0">
              <a:buNone/>
            </a:pPr>
            <a:r>
              <a:rPr lang="en-US" sz="2400" dirty="0" smtClean="0"/>
              <a:t>	  </a:t>
            </a:r>
            <a:r>
              <a:rPr lang="en-US" sz="2400" dirty="0" err="1" smtClean="0"/>
              <a:t>Uri.parse</a:t>
            </a:r>
            <a:r>
              <a:rPr lang="en-US" sz="2400" dirty="0" smtClean="0"/>
              <a:t>(“content://</a:t>
            </a:r>
            <a:r>
              <a:rPr lang="en-US" sz="2400" dirty="0" err="1" smtClean="0"/>
              <a:t>mobisocial.osm</a:t>
            </a:r>
            <a:r>
              <a:rPr lang="en-US" sz="2400" dirty="0" smtClean="0"/>
              <a:t>/feeds/238”), true, null);</a:t>
            </a:r>
          </a:p>
          <a:p>
            <a:endParaRPr lang="en-US" dirty="0" smtClean="0"/>
          </a:p>
          <a:p>
            <a:r>
              <a:rPr lang="en-US" dirty="0" smtClean="0"/>
              <a:t>Asynchronously read blob data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sz="2400" dirty="0" smtClean="0"/>
              <a:t> </a:t>
            </a:r>
            <a:r>
              <a:rPr lang="en-US" sz="2400" dirty="0" err="1" smtClean="0"/>
              <a:t>getContentResolver</a:t>
            </a:r>
            <a:r>
              <a:rPr lang="en-US" sz="2400" dirty="0" smtClean="0"/>
              <a:t>().</a:t>
            </a:r>
            <a:r>
              <a:rPr lang="en-US" sz="2400" dirty="0" err="1" smtClean="0"/>
              <a:t>openInputStream</a:t>
            </a:r>
            <a:r>
              <a:rPr lang="en-US" sz="2400" dirty="0" smtClean="0"/>
              <a:t>(</a:t>
            </a:r>
            <a:r>
              <a:rPr lang="en-US" sz="2400" dirty="0" err="1" smtClean="0"/>
              <a:t>blobUri</a:t>
            </a:r>
            <a:r>
              <a:rPr lang="en-US" sz="2400" dirty="0" smtClean="0"/>
              <a:t>);</a:t>
            </a:r>
            <a:endParaRPr lang="en-US" sz="2400" dirty="0"/>
          </a:p>
          <a:p>
            <a:endParaRPr lang="en-US" dirty="0" smtClean="0"/>
          </a:p>
          <a:p>
            <a:r>
              <a:rPr lang="en-US" dirty="0" smtClean="0"/>
              <a:t>Secured via whitelist– we provide access to a fixed set of Android package identifiers.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763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BindService</a:t>
            </a:r>
            <a:r>
              <a:rPr lang="en-US" dirty="0" smtClean="0"/>
              <a:t> for long-lasting service connections</a:t>
            </a:r>
          </a:p>
          <a:p>
            <a:pPr lvl="1"/>
            <a:r>
              <a:rPr lang="en-US" dirty="0" smtClean="0"/>
              <a:t>Register a Messenger to get the stream of received objects</a:t>
            </a:r>
          </a:p>
          <a:p>
            <a:pPr lvl="1"/>
            <a:r>
              <a:rPr lang="en-US" dirty="0" smtClean="0"/>
              <a:t>Get the current list of Hotspots</a:t>
            </a:r>
          </a:p>
          <a:p>
            <a:r>
              <a:rPr lang="en-US" dirty="0" err="1" smtClean="0"/>
              <a:t>StartService</a:t>
            </a:r>
            <a:r>
              <a:rPr lang="en-US" dirty="0" smtClean="0"/>
              <a:t> for write-access to user data</a:t>
            </a:r>
          </a:p>
          <a:p>
            <a:pPr lvl="1"/>
            <a:r>
              <a:rPr lang="en-US" dirty="0" smtClean="0"/>
              <a:t>Post data to a feed</a:t>
            </a:r>
          </a:p>
          <a:p>
            <a:pPr lvl="1"/>
            <a:r>
              <a:rPr lang="en-US" dirty="0" smtClean="0"/>
              <a:t>Delete an object</a:t>
            </a:r>
          </a:p>
        </p:txBody>
      </p:sp>
    </p:spTree>
    <p:extLst>
      <p:ext uri="{BB962C8B-B14F-4D97-AF65-F5344CB8AC3E}">
        <p14:creationId xmlns:p14="http://schemas.microsoft.com/office/powerpoint/2010/main" val="4048257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Intents-for-Result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6872"/>
            <a:ext cx="8229600" cy="45259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Provides UI for accessing or modifying feed data</a:t>
            </a:r>
          </a:p>
          <a:p>
            <a:pPr lvl="1"/>
            <a:r>
              <a:rPr lang="en-US" dirty="0" smtClean="0"/>
              <a:t>Pick a group (picker)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elete a group (yes/no)</a:t>
            </a:r>
          </a:p>
          <a:p>
            <a:pPr lvl="1"/>
            <a:r>
              <a:rPr lang="en-US" dirty="0" smtClean="0"/>
              <a:t>Share to a group </a:t>
            </a:r>
            <a:br>
              <a:rPr lang="en-US" dirty="0" smtClean="0"/>
            </a:br>
            <a:r>
              <a:rPr lang="en-US" dirty="0" smtClean="0"/>
              <a:t>(SEND / SEND_MULTIPLE)</a:t>
            </a:r>
          </a:p>
          <a:p>
            <a:pPr lvl="2"/>
            <a:r>
              <a:rPr lang="en-US" dirty="0" smtClean="0"/>
              <a:t>Can also list all other apps that can</a:t>
            </a:r>
            <a:br>
              <a:rPr lang="en-US" dirty="0" smtClean="0"/>
            </a:br>
            <a:r>
              <a:rPr lang="en-US" dirty="0" smtClean="0"/>
              <a:t> be used for sharing</a:t>
            </a:r>
          </a:p>
          <a:p>
            <a:pPr lvl="1"/>
            <a:r>
              <a:rPr lang="en-US" dirty="0" smtClean="0"/>
              <a:t>Add members to a group</a:t>
            </a:r>
          </a:p>
          <a:p>
            <a:pPr lvl="1"/>
            <a:r>
              <a:rPr lang="en-US" dirty="0" smtClean="0"/>
              <a:t>Join or create a Hotspot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 descr="Screenshot_2013-10-04-23-52-5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411" y="1832496"/>
            <a:ext cx="2374390" cy="4221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368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Putting it All Together: Social Gallery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Albums are Feeds</a:t>
            </a:r>
          </a:p>
          <a:p>
            <a:r>
              <a:rPr lang="en-US" dirty="0" smtClean="0"/>
              <a:t>Pictures are Objects</a:t>
            </a:r>
          </a:p>
          <a:p>
            <a:r>
              <a:rPr lang="en-US" dirty="0" smtClean="0"/>
              <a:t>Access control</a:t>
            </a:r>
            <a:br>
              <a:rPr lang="en-US" dirty="0" smtClean="0"/>
            </a:br>
            <a:r>
              <a:rPr lang="en-US" dirty="0" smtClean="0"/>
              <a:t>using Identities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Screenshot_2013-10-04-14-55-1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8544" y="2085362"/>
            <a:ext cx="2172388" cy="3862022"/>
          </a:xfrm>
          <a:prstGeom prst="rect">
            <a:avLst/>
          </a:prstGeom>
        </p:spPr>
      </p:pic>
      <p:pic>
        <p:nvPicPr>
          <p:cNvPr id="11" name="Picture 10" descr="Screenshot_2013-10-05-16-40-3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3193" y="2085362"/>
            <a:ext cx="2173564" cy="386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1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Gallery: List Albums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Query for feeds with pictures in the Content Provider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92861" y="3165965"/>
            <a:ext cx="834329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String[] projection = new String[] </a:t>
            </a:r>
            <a:endParaRPr lang="en-US" sz="2000" dirty="0" smtClean="0"/>
          </a:p>
          <a:p>
            <a:r>
              <a:rPr lang="en-US" sz="2000" dirty="0"/>
              <a:t> </a:t>
            </a:r>
            <a:r>
              <a:rPr lang="en-US" sz="2000" dirty="0" smtClean="0"/>
              <a:t>                    { </a:t>
            </a:r>
            <a:r>
              <a:rPr lang="en-US" sz="2000" dirty="0"/>
              <a:t>"Id", "Name", "</a:t>
            </a:r>
            <a:r>
              <a:rPr lang="en-US" sz="2000" dirty="0" err="1"/>
              <a:t>ThumbnailHash</a:t>
            </a:r>
            <a:r>
              <a:rPr lang="en-US" sz="2000" dirty="0"/>
              <a:t>", "Favorite", "Picture1Id" };</a:t>
            </a:r>
          </a:p>
          <a:p>
            <a:r>
              <a:rPr lang="en-US" sz="2000" dirty="0"/>
              <a:t>  String selection = "expired=0";</a:t>
            </a:r>
          </a:p>
          <a:p>
            <a:r>
              <a:rPr lang="en-US" sz="2000" dirty="0"/>
              <a:t>  String[] </a:t>
            </a:r>
            <a:r>
              <a:rPr lang="en-US" sz="2000" dirty="0" err="1"/>
              <a:t>selectionArgs</a:t>
            </a:r>
            <a:r>
              <a:rPr lang="en-US" sz="2000" dirty="0"/>
              <a:t> = null;</a:t>
            </a:r>
          </a:p>
          <a:p>
            <a:r>
              <a:rPr lang="en-US" sz="2000" dirty="0"/>
              <a:t>  String sort = "</a:t>
            </a:r>
            <a:r>
              <a:rPr lang="en-US" sz="2000" dirty="0" err="1"/>
              <a:t>renderableTime</a:t>
            </a:r>
            <a:r>
              <a:rPr lang="en-US" sz="2000" dirty="0"/>
              <a:t> DESC";</a:t>
            </a:r>
          </a:p>
          <a:p>
            <a:r>
              <a:rPr lang="en-US" sz="2000" dirty="0"/>
              <a:t>  Cursor a = </a:t>
            </a:r>
            <a:r>
              <a:rPr lang="en-US" sz="2000" dirty="0" err="1"/>
              <a:t>getContentResolver</a:t>
            </a:r>
            <a:r>
              <a:rPr lang="en-US" sz="2000" dirty="0"/>
              <a:t>().query("content://</a:t>
            </a:r>
            <a:r>
              <a:rPr lang="en-US" sz="2000" dirty="0" err="1"/>
              <a:t>mobisocial.osm</a:t>
            </a:r>
            <a:r>
              <a:rPr lang="en-US" sz="2000" dirty="0"/>
              <a:t>/feeds", projection, selection, </a:t>
            </a:r>
            <a:r>
              <a:rPr lang="en-US" sz="2000" dirty="0" err="1"/>
              <a:t>selectionArgs</a:t>
            </a:r>
            <a:r>
              <a:rPr lang="en-US" sz="2000" dirty="0"/>
              <a:t>, sort);</a:t>
            </a:r>
          </a:p>
        </p:txBody>
      </p:sp>
    </p:spTree>
    <p:extLst>
      <p:ext uri="{BB962C8B-B14F-4D97-AF65-F5344CB8AC3E}">
        <p14:creationId xmlns:p14="http://schemas.microsoft.com/office/powerpoint/2010/main" val="9432164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Gallery: Create an Album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a service connection to create a feed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92861" y="3165965"/>
            <a:ext cx="834329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Uri </a:t>
            </a:r>
            <a:r>
              <a:rPr lang="en-US" sz="2000" dirty="0" err="1" smtClean="0"/>
              <a:t>albumUri</a:t>
            </a:r>
            <a:r>
              <a:rPr lang="en-US" sz="2000" dirty="0" smtClean="0"/>
              <a:t> = </a:t>
            </a:r>
            <a:r>
              <a:rPr lang="en-US" sz="2000" dirty="0" err="1" smtClean="0"/>
              <a:t>omService.createControlFeed</a:t>
            </a:r>
            <a:r>
              <a:rPr lang="en-US" sz="2000" dirty="0" smtClean="0"/>
              <a:t> ();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63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Social Gallery: </a:t>
            </a:r>
            <a:r>
              <a:rPr lang="en-US" dirty="0"/>
              <a:t>Add People to an </a:t>
            </a:r>
            <a:r>
              <a:rPr lang="en-US" dirty="0" smtClean="0"/>
              <a:t>Album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an intent to invoke the “Add Members” dialog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93678" y="3342270"/>
            <a:ext cx="829156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Intent </a:t>
            </a:r>
            <a:r>
              <a:rPr lang="en-US" sz="2000" dirty="0" smtClean="0"/>
              <a:t>prompt = 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             new </a:t>
            </a:r>
            <a:r>
              <a:rPr lang="en-US" sz="2000" dirty="0"/>
              <a:t>Intent("</a:t>
            </a:r>
            <a:r>
              <a:rPr lang="en-US" sz="2000" dirty="0" err="1"/>
              <a:t>mobisocial.intent.action.ADD_MEMBERS</a:t>
            </a:r>
            <a:r>
              <a:rPr lang="en-US" sz="2000" dirty="0"/>
              <a:t>");</a:t>
            </a:r>
          </a:p>
          <a:p>
            <a:r>
              <a:rPr lang="en-US" sz="2000" dirty="0"/>
              <a:t>  </a:t>
            </a:r>
            <a:r>
              <a:rPr lang="en-US" sz="2000" dirty="0" err="1" smtClean="0"/>
              <a:t>prompt.putExtra</a:t>
            </a:r>
            <a:r>
              <a:rPr lang="en-US" sz="2000" dirty="0" smtClean="0"/>
              <a:t>(</a:t>
            </a:r>
            <a:r>
              <a:rPr lang="en-US" sz="2000" dirty="0"/>
              <a:t>"</a:t>
            </a:r>
            <a:r>
              <a:rPr lang="en-US" sz="2000" dirty="0" err="1"/>
              <a:t>mobisocial.intent.extra.FEED_URI</a:t>
            </a:r>
            <a:r>
              <a:rPr lang="en-US" sz="2000" dirty="0"/>
              <a:t>", </a:t>
            </a:r>
            <a:r>
              <a:rPr lang="en-US" sz="2000" dirty="0" err="1" smtClean="0"/>
              <a:t>albumUri</a:t>
            </a:r>
            <a:r>
              <a:rPr lang="en-US" sz="2000" dirty="0" smtClean="0"/>
              <a:t>)</a:t>
            </a:r>
            <a:r>
              <a:rPr lang="en-US" sz="2000" dirty="0"/>
              <a:t>;</a:t>
            </a:r>
          </a:p>
          <a:p>
            <a:r>
              <a:rPr lang="en-US" sz="2000" dirty="0"/>
              <a:t>  </a:t>
            </a:r>
            <a:r>
              <a:rPr lang="en-US" sz="2000" dirty="0" err="1"/>
              <a:t>startActivityForResult</a:t>
            </a:r>
            <a:r>
              <a:rPr lang="en-US" sz="2000" dirty="0" smtClean="0"/>
              <a:t>(prompt)</a:t>
            </a:r>
            <a:r>
              <a:rPr lang="en-US" sz="20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5472606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Social Gallery: List Album Participants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Query the content provider for the album’s feed members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58239" y="2932575"/>
            <a:ext cx="8416559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long </a:t>
            </a:r>
            <a:r>
              <a:rPr lang="en-US" sz="2000" dirty="0" err="1"/>
              <a:t>feedId</a:t>
            </a:r>
            <a:r>
              <a:rPr lang="en-US" sz="2000" dirty="0"/>
              <a:t> = </a:t>
            </a:r>
            <a:r>
              <a:rPr lang="en-US" sz="2000" dirty="0" err="1" smtClean="0"/>
              <a:t>album.getLong</a:t>
            </a:r>
            <a:r>
              <a:rPr lang="en-US" sz="2000" dirty="0"/>
              <a:t>(0);</a:t>
            </a:r>
          </a:p>
          <a:p>
            <a:r>
              <a:rPr lang="en-US" sz="2000" dirty="0" smtClean="0"/>
              <a:t>Uri </a:t>
            </a:r>
            <a:r>
              <a:rPr lang="en-US" sz="2000" dirty="0" err="1"/>
              <a:t>uri</a:t>
            </a:r>
            <a:r>
              <a:rPr lang="en-US" sz="2000" dirty="0"/>
              <a:t> = </a:t>
            </a:r>
            <a:r>
              <a:rPr lang="en-US" sz="2000" dirty="0" err="1"/>
              <a:t>Uri.parse</a:t>
            </a:r>
            <a:r>
              <a:rPr lang="en-US" sz="2000" dirty="0"/>
              <a:t>("content://</a:t>
            </a:r>
            <a:r>
              <a:rPr lang="en-US" sz="2000" dirty="0" err="1"/>
              <a:t>mobisocial.osm</a:t>
            </a:r>
            <a:r>
              <a:rPr lang="en-US" sz="2000" dirty="0"/>
              <a:t>/members/" + </a:t>
            </a:r>
            <a:r>
              <a:rPr lang="en-US" sz="2000" dirty="0" err="1"/>
              <a:t>feedId</a:t>
            </a:r>
            <a:r>
              <a:rPr lang="en-US" sz="2000" dirty="0"/>
              <a:t>);</a:t>
            </a:r>
          </a:p>
          <a:p>
            <a:r>
              <a:rPr lang="en-US" sz="2000" dirty="0" smtClean="0"/>
              <a:t>String</a:t>
            </a:r>
            <a:r>
              <a:rPr lang="en-US" sz="2000" dirty="0"/>
              <a:t>[] projection = new String[</a:t>
            </a:r>
            <a:r>
              <a:rPr lang="en-US" sz="2000" dirty="0" smtClean="0"/>
              <a:t>]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    </a:t>
            </a:r>
            <a:r>
              <a:rPr lang="en-US" sz="2000" dirty="0"/>
              <a:t>{ "Id", "Identifier", "Name", </a:t>
            </a:r>
            <a:endParaRPr lang="en-US" sz="2000" dirty="0" smtClean="0"/>
          </a:p>
          <a:p>
            <a:r>
              <a:rPr lang="en-US" sz="2000" dirty="0"/>
              <a:t> </a:t>
            </a:r>
            <a:r>
              <a:rPr lang="en-US" sz="2000" dirty="0" smtClean="0"/>
              <a:t>        "</a:t>
            </a:r>
            <a:r>
              <a:rPr lang="en-US" sz="2000" dirty="0" err="1"/>
              <a:t>ThumbnailHash</a:t>
            </a:r>
            <a:r>
              <a:rPr lang="en-US" sz="2000" dirty="0"/>
              <a:t>", "</a:t>
            </a:r>
            <a:r>
              <a:rPr lang="en-US" sz="2000" dirty="0" err="1"/>
              <a:t>HasApp</a:t>
            </a:r>
            <a:r>
              <a:rPr lang="en-US" sz="2000" dirty="0"/>
              <a:t>", "Favorite" };</a:t>
            </a:r>
          </a:p>
          <a:p>
            <a:r>
              <a:rPr lang="en-US" sz="2000" dirty="0"/>
              <a:t>  String selection = null;</a:t>
            </a:r>
          </a:p>
          <a:p>
            <a:r>
              <a:rPr lang="en-US" sz="2000" dirty="0"/>
              <a:t>  String[] </a:t>
            </a:r>
            <a:r>
              <a:rPr lang="en-US" sz="2000" dirty="0" err="1"/>
              <a:t>selectionArgs</a:t>
            </a:r>
            <a:r>
              <a:rPr lang="en-US" sz="2000" dirty="0"/>
              <a:t> = null;</a:t>
            </a:r>
          </a:p>
          <a:p>
            <a:r>
              <a:rPr lang="en-US" sz="2000" dirty="0"/>
              <a:t>  String sort = "name DESC";</a:t>
            </a:r>
          </a:p>
          <a:p>
            <a:r>
              <a:rPr lang="en-US" sz="2000" dirty="0"/>
              <a:t>  Cursor m = </a:t>
            </a:r>
            <a:r>
              <a:rPr lang="en-US" sz="2000" dirty="0" err="1"/>
              <a:t>getContentResolver</a:t>
            </a:r>
            <a:r>
              <a:rPr lang="en-US" sz="2000" dirty="0"/>
              <a:t>().query(</a:t>
            </a:r>
            <a:r>
              <a:rPr lang="en-US" sz="2000" dirty="0" err="1"/>
              <a:t>uri</a:t>
            </a:r>
            <a:r>
              <a:rPr lang="en-US" sz="2000" dirty="0"/>
              <a:t>, projection, selection, </a:t>
            </a:r>
            <a:endParaRPr lang="en-US" sz="2000" dirty="0" smtClean="0"/>
          </a:p>
          <a:p>
            <a:r>
              <a:rPr lang="en-US" sz="2000" dirty="0"/>
              <a:t> </a:t>
            </a:r>
            <a:r>
              <a:rPr lang="en-US" sz="2000" dirty="0" smtClean="0"/>
              <a:t>                                </a:t>
            </a:r>
            <a:r>
              <a:rPr lang="en-US" sz="2000" dirty="0" err="1" smtClean="0"/>
              <a:t>selectionArgs</a:t>
            </a:r>
            <a:r>
              <a:rPr lang="en-US" sz="2000" dirty="0"/>
              <a:t>, sort);</a:t>
            </a:r>
          </a:p>
        </p:txBody>
      </p:sp>
    </p:spTree>
    <p:extLst>
      <p:ext uri="{BB962C8B-B14F-4D97-AF65-F5344CB8AC3E}">
        <p14:creationId xmlns:p14="http://schemas.microsoft.com/office/powerpoint/2010/main" val="37315116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Gallery: List Photos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Query for picture objects in the Content Provider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50563" y="2920988"/>
            <a:ext cx="818492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Uri </a:t>
            </a:r>
            <a:r>
              <a:rPr lang="en-US" sz="2000" dirty="0" err="1"/>
              <a:t>uri</a:t>
            </a:r>
            <a:r>
              <a:rPr lang="en-US" sz="2000" dirty="0"/>
              <a:t> = </a:t>
            </a:r>
            <a:r>
              <a:rPr lang="en-US" sz="2000" dirty="0" err="1"/>
              <a:t>Uri.parse</a:t>
            </a:r>
            <a:r>
              <a:rPr lang="en-US" sz="2000" dirty="0"/>
              <a:t>("content://</a:t>
            </a:r>
            <a:r>
              <a:rPr lang="en-US" sz="2000" dirty="0" err="1"/>
              <a:t>mobisocial.osm</a:t>
            </a:r>
            <a:r>
              <a:rPr lang="en-US" sz="2000" dirty="0"/>
              <a:t>/feeds/" + </a:t>
            </a:r>
            <a:r>
              <a:rPr lang="en-US" sz="2000" dirty="0" err="1"/>
              <a:t>feedId</a:t>
            </a:r>
            <a:r>
              <a:rPr lang="en-US" sz="2000" dirty="0"/>
              <a:t>);</a:t>
            </a:r>
          </a:p>
          <a:p>
            <a:r>
              <a:rPr lang="en-US" sz="2000" dirty="0"/>
              <a:t>  String[] projection = new String[] </a:t>
            </a:r>
            <a:endParaRPr lang="en-US" sz="2000" dirty="0" smtClean="0"/>
          </a:p>
          <a:p>
            <a:r>
              <a:rPr lang="en-US" sz="2000" dirty="0"/>
              <a:t> </a:t>
            </a:r>
            <a:r>
              <a:rPr lang="en-US" sz="2000" dirty="0" smtClean="0"/>
              <a:t>                    { </a:t>
            </a:r>
            <a:r>
              <a:rPr lang="en-US" sz="2000" dirty="0"/>
              <a:t>"Id", </a:t>
            </a:r>
            <a:r>
              <a:rPr lang="en-US" sz="2000" dirty="0" err="1"/>
              <a:t>ThumbnailHash</a:t>
            </a:r>
            <a:r>
              <a:rPr lang="en-US" sz="2000" dirty="0"/>
              <a:t>", "</a:t>
            </a:r>
            <a:r>
              <a:rPr lang="en-US" sz="2000" dirty="0" err="1"/>
              <a:t>FullsizeHash</a:t>
            </a:r>
            <a:r>
              <a:rPr lang="en-US" sz="2000" dirty="0"/>
              <a:t>", </a:t>
            </a:r>
            <a:endParaRPr lang="en-US" sz="2000" dirty="0" smtClean="0"/>
          </a:p>
          <a:p>
            <a:r>
              <a:rPr lang="en-US" sz="2000" dirty="0"/>
              <a:t> </a:t>
            </a:r>
            <a:r>
              <a:rPr lang="en-US" sz="2000" dirty="0" smtClean="0"/>
              <a:t>                             "</a:t>
            </a:r>
            <a:r>
              <a:rPr lang="en-US" sz="2000" dirty="0" err="1"/>
              <a:t>ServerTimestamp</a:t>
            </a:r>
            <a:r>
              <a:rPr lang="en-US" sz="2000" dirty="0"/>
              <a:t>", "</a:t>
            </a:r>
            <a:r>
              <a:rPr lang="en-US" sz="2000" dirty="0" err="1"/>
              <a:t>SenderId</a:t>
            </a:r>
            <a:r>
              <a:rPr lang="en-US" sz="2000" dirty="0"/>
              <a:t>" };</a:t>
            </a:r>
          </a:p>
          <a:p>
            <a:r>
              <a:rPr lang="en-US" sz="2000" dirty="0"/>
              <a:t>  String selection = "type='picture'";</a:t>
            </a:r>
          </a:p>
          <a:p>
            <a:r>
              <a:rPr lang="en-US" sz="2000" dirty="0"/>
              <a:t>  String[] </a:t>
            </a:r>
            <a:r>
              <a:rPr lang="en-US" sz="2000" dirty="0" err="1"/>
              <a:t>selectionArgs</a:t>
            </a:r>
            <a:r>
              <a:rPr lang="en-US" sz="2000" dirty="0"/>
              <a:t> = null;</a:t>
            </a:r>
          </a:p>
          <a:p>
            <a:r>
              <a:rPr lang="en-US" sz="2000" dirty="0"/>
              <a:t>  String sort = "</a:t>
            </a:r>
            <a:r>
              <a:rPr lang="en-US" sz="2000" dirty="0" err="1"/>
              <a:t>ServerTimestamp</a:t>
            </a:r>
            <a:r>
              <a:rPr lang="en-US" sz="2000" dirty="0"/>
              <a:t> DESC";</a:t>
            </a:r>
          </a:p>
          <a:p>
            <a:r>
              <a:rPr lang="en-US" sz="2000" dirty="0"/>
              <a:t>  Cursor p = </a:t>
            </a:r>
            <a:r>
              <a:rPr lang="en-US" sz="2000" dirty="0" err="1"/>
              <a:t>getContentResolver</a:t>
            </a:r>
            <a:r>
              <a:rPr lang="en-US" sz="2000" dirty="0"/>
              <a:t>().query(</a:t>
            </a:r>
            <a:r>
              <a:rPr lang="en-US" sz="2000" dirty="0" err="1"/>
              <a:t>uri</a:t>
            </a:r>
            <a:r>
              <a:rPr lang="en-US" sz="2000" dirty="0"/>
              <a:t>, projection, selection, </a:t>
            </a:r>
            <a:r>
              <a:rPr lang="en-US" sz="2000" dirty="0" err="1"/>
              <a:t>selectionArgs</a:t>
            </a:r>
            <a:r>
              <a:rPr lang="en-US" sz="2000" dirty="0"/>
              <a:t>, sort);</a:t>
            </a:r>
          </a:p>
        </p:txBody>
      </p:sp>
    </p:spTree>
    <p:extLst>
      <p:ext uri="{BB962C8B-B14F-4D97-AF65-F5344CB8AC3E}">
        <p14:creationId xmlns:p14="http://schemas.microsoft.com/office/powerpoint/2010/main" val="1846546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Apps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In-chat </a:t>
            </a:r>
            <a:r>
              <a:rPr lang="en-US" dirty="0" smtClean="0"/>
              <a:t>sharing (</a:t>
            </a:r>
            <a:r>
              <a:rPr lang="en-US" dirty="0" err="1" smtClean="0"/>
              <a:t>appLETs</a:t>
            </a:r>
            <a:r>
              <a:rPr lang="en-US" dirty="0" smtClean="0"/>
              <a:t>)</a:t>
            </a:r>
            <a:endParaRPr lang="en-US" dirty="0" smtClean="0"/>
          </a:p>
          <a:p>
            <a:pPr lvl="1"/>
            <a:r>
              <a:rPr lang="en-US" dirty="0" smtClean="0"/>
              <a:t>Simple, </a:t>
            </a:r>
            <a:r>
              <a:rPr lang="en-US" dirty="0" smtClean="0"/>
              <a:t>lightweight sharing</a:t>
            </a:r>
            <a:endParaRPr lang="en-US" dirty="0" smtClean="0"/>
          </a:p>
          <a:p>
            <a:pPr lvl="1"/>
            <a:r>
              <a:rPr lang="en-US" dirty="0" smtClean="0"/>
              <a:t>Share rich media types in chat </a:t>
            </a:r>
            <a:endParaRPr lang="en-US" dirty="0" smtClean="0"/>
          </a:p>
          <a:p>
            <a:r>
              <a:rPr lang="en-US" dirty="0" smtClean="0"/>
              <a:t>Games</a:t>
            </a:r>
          </a:p>
          <a:p>
            <a:pPr lvl="1"/>
            <a:r>
              <a:rPr lang="en-US" dirty="0" smtClean="0"/>
              <a:t>Turn-based, High Score, Challenge</a:t>
            </a:r>
            <a:endParaRPr lang="en-US" dirty="0" smtClean="0"/>
          </a:p>
          <a:p>
            <a:r>
              <a:rPr lang="en-US" dirty="0" smtClean="0"/>
              <a:t>Native apps</a:t>
            </a:r>
            <a:endParaRPr lang="en-US" dirty="0" smtClean="0"/>
          </a:p>
          <a:p>
            <a:pPr lvl="1"/>
            <a:r>
              <a:rPr lang="en-US" dirty="0" smtClean="0"/>
              <a:t>Use OM service infrastructure Android API bindings</a:t>
            </a:r>
          </a:p>
          <a:p>
            <a:pPr lvl="1"/>
            <a:r>
              <a:rPr lang="en-US" dirty="0" smtClean="0"/>
              <a:t>Partners-only access to user data and social graph</a:t>
            </a:r>
          </a:p>
          <a:p>
            <a:r>
              <a:rPr lang="en-US" dirty="0" smtClean="0"/>
              <a:t>Cloud-based publishing services</a:t>
            </a:r>
          </a:p>
          <a:p>
            <a:pPr lvl="1"/>
            <a:r>
              <a:rPr lang="en-US" dirty="0" smtClean="0"/>
              <a:t>A cloud service adds a bot to a chat</a:t>
            </a:r>
          </a:p>
          <a:p>
            <a:pPr lvl="1"/>
            <a:r>
              <a:rPr lang="en-US" dirty="0" smtClean="0"/>
              <a:t>Read/write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551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213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Fetch a photo’s thumbnail or </a:t>
            </a:r>
            <a:r>
              <a:rPr lang="en-US" dirty="0" err="1" smtClean="0"/>
              <a:t>fullsize</a:t>
            </a:r>
            <a:r>
              <a:rPr lang="en-US" dirty="0" smtClean="0"/>
              <a:t> image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the </a:t>
            </a:r>
            <a:r>
              <a:rPr lang="en-US" dirty="0" err="1" smtClean="0"/>
              <a:t>ContentResolver</a:t>
            </a:r>
            <a:r>
              <a:rPr lang="en-US" dirty="0" smtClean="0"/>
              <a:t> to get a file descriptor</a:t>
            </a:r>
          </a:p>
          <a:p>
            <a:r>
              <a:rPr lang="en-US" dirty="0" smtClean="0"/>
              <a:t>File may not yet exist locally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42028" y="3574486"/>
            <a:ext cx="793139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byte[] hash = </a:t>
            </a:r>
            <a:r>
              <a:rPr lang="en-US" sz="2000" dirty="0" err="1"/>
              <a:t>p.getBlob</a:t>
            </a:r>
            <a:r>
              <a:rPr lang="en-US" sz="2000" dirty="0"/>
              <a:t>(1);</a:t>
            </a:r>
          </a:p>
          <a:p>
            <a:r>
              <a:rPr lang="en-US" sz="2000" dirty="0"/>
              <a:t>  Uri </a:t>
            </a:r>
            <a:r>
              <a:rPr lang="en-US" sz="2000" dirty="0" err="1"/>
              <a:t>uri</a:t>
            </a:r>
            <a:r>
              <a:rPr lang="en-US" sz="2000" dirty="0"/>
              <a:t> = </a:t>
            </a:r>
            <a:r>
              <a:rPr lang="en-US" sz="2000" dirty="0" err="1"/>
              <a:t>Uri.parse</a:t>
            </a:r>
            <a:r>
              <a:rPr lang="en-US" sz="2000" dirty="0"/>
              <a:t>("content://</a:t>
            </a:r>
            <a:r>
              <a:rPr lang="en-US" sz="2000" dirty="0" err="1"/>
              <a:t>mobisocial.osm</a:t>
            </a:r>
            <a:r>
              <a:rPr lang="en-US" sz="2000" dirty="0"/>
              <a:t>/blobs/" </a:t>
            </a:r>
            <a:r>
              <a:rPr lang="en-US" sz="2000" dirty="0" smtClean="0"/>
              <a:t>+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                                               </a:t>
            </a:r>
            <a:r>
              <a:rPr lang="en-US" sz="2000" dirty="0" err="1"/>
              <a:t>hexEncode</a:t>
            </a:r>
            <a:r>
              <a:rPr lang="en-US" sz="2000" dirty="0"/>
              <a:t>(hash));</a:t>
            </a:r>
          </a:p>
          <a:p>
            <a:r>
              <a:rPr lang="en-US" sz="2000" dirty="0"/>
              <a:t>  </a:t>
            </a:r>
            <a:r>
              <a:rPr lang="en-US" sz="2000" dirty="0" err="1"/>
              <a:t>InputStream</a:t>
            </a:r>
            <a:r>
              <a:rPr lang="en-US" sz="2000" dirty="0"/>
              <a:t> stream </a:t>
            </a:r>
            <a:r>
              <a:rPr lang="en-US" sz="2000" dirty="0" smtClean="0"/>
              <a:t>=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                      </a:t>
            </a:r>
            <a:r>
              <a:rPr lang="en-US" sz="2000" dirty="0" err="1"/>
              <a:t>getContentResolver</a:t>
            </a:r>
            <a:r>
              <a:rPr lang="en-US" sz="2000" dirty="0"/>
              <a:t>().</a:t>
            </a:r>
            <a:r>
              <a:rPr lang="en-US" sz="2000" dirty="0" err="1"/>
              <a:t>openInputStream</a:t>
            </a:r>
            <a:r>
              <a:rPr lang="en-US" sz="2000" dirty="0"/>
              <a:t>(</a:t>
            </a:r>
            <a:r>
              <a:rPr lang="en-US" sz="2000" dirty="0" err="1"/>
              <a:t>uri</a:t>
            </a:r>
            <a:r>
              <a:rPr lang="en-US" sz="2000" dirty="0"/>
              <a:t>);</a:t>
            </a:r>
          </a:p>
          <a:p>
            <a:r>
              <a:rPr lang="en-US" sz="2000" dirty="0"/>
              <a:t>  /* or */ </a:t>
            </a:r>
            <a:endParaRPr lang="en-US" sz="2000" dirty="0" smtClean="0"/>
          </a:p>
          <a:p>
            <a:r>
              <a:rPr lang="en-US" sz="2000" dirty="0" err="1" smtClean="0"/>
              <a:t>ParcelFileDescriptor</a:t>
            </a:r>
            <a:r>
              <a:rPr lang="en-US" sz="2000" dirty="0" smtClean="0"/>
              <a:t> </a:t>
            </a:r>
            <a:r>
              <a:rPr lang="en-US" sz="2000" dirty="0"/>
              <a:t>file = </a:t>
            </a:r>
            <a:endParaRPr lang="en-US" sz="2000" dirty="0" smtClean="0"/>
          </a:p>
          <a:p>
            <a:r>
              <a:rPr lang="en-US" sz="2000" dirty="0"/>
              <a:t> </a:t>
            </a:r>
            <a:r>
              <a:rPr lang="en-US" sz="2000" dirty="0" smtClean="0"/>
              <a:t>                       </a:t>
            </a:r>
            <a:r>
              <a:rPr lang="en-US" sz="2000" dirty="0" err="1" smtClean="0"/>
              <a:t>getContentResolver</a:t>
            </a:r>
            <a:r>
              <a:rPr lang="en-US" sz="2000" dirty="0"/>
              <a:t>().</a:t>
            </a:r>
            <a:r>
              <a:rPr lang="en-US" sz="2000" dirty="0" err="1"/>
              <a:t>openFileDescriptor</a:t>
            </a:r>
            <a:r>
              <a:rPr lang="en-US" sz="2000" dirty="0"/>
              <a:t>(</a:t>
            </a:r>
            <a:r>
              <a:rPr lang="en-US" sz="2000" dirty="0" err="1"/>
              <a:t>uri</a:t>
            </a:r>
            <a:r>
              <a:rPr lang="en-US" sz="2000" dirty="0"/>
              <a:t>, mode);</a:t>
            </a:r>
          </a:p>
        </p:txBody>
      </p:sp>
    </p:spTree>
    <p:extLst>
      <p:ext uri="{BB962C8B-B14F-4D97-AF65-F5344CB8AC3E}">
        <p14:creationId xmlns:p14="http://schemas.microsoft.com/office/powerpoint/2010/main" val="35416955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2134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Build with us!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www.omlet.me</a:t>
            </a:r>
            <a:r>
              <a:rPr lang="en-US" dirty="0" smtClean="0"/>
              <a:t>/developers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6785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Apps</a:t>
            </a:r>
            <a:endParaRPr lang="en-US" dirty="0"/>
          </a:p>
        </p:txBody>
      </p:sp>
      <p:pic>
        <p:nvPicPr>
          <p:cNvPr id="6" name="Picture 5" descr="Screenshot_2013-10-04-14-55-1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673" y="1673779"/>
            <a:ext cx="2292525" cy="407559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02846" y="5749377"/>
            <a:ext cx="34879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Groups in App</a:t>
            </a:r>
            <a:endParaRPr lang="en-US" sz="2400" dirty="0"/>
          </a:p>
        </p:txBody>
      </p:sp>
      <p:pic>
        <p:nvPicPr>
          <p:cNvPr id="9" name="Picture 8" descr="photo (74)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65" y="1654822"/>
            <a:ext cx="2306791" cy="409455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42873" y="5730421"/>
            <a:ext cx="34879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In-chat Sharing</a:t>
            </a:r>
            <a:endParaRPr lang="en-US" sz="2400" dirty="0"/>
          </a:p>
        </p:txBody>
      </p:sp>
      <p:pic>
        <p:nvPicPr>
          <p:cNvPr id="11" name="Picture 10" descr="photo (75)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462" y="1654822"/>
            <a:ext cx="2306792" cy="409455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526198" y="5742250"/>
            <a:ext cx="2212012" cy="468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Cloud Service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99328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In-Chat Sharing: Data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34788"/>
            <a:ext cx="8229600" cy="4525963"/>
          </a:xfrm>
        </p:spPr>
        <p:txBody>
          <a:bodyPr/>
          <a:lstStyle/>
          <a:p>
            <a:r>
              <a:rPr lang="en-US" dirty="0" err="1" smtClean="0"/>
              <a:t>Omlet</a:t>
            </a:r>
            <a:r>
              <a:rPr lang="en-US" dirty="0" smtClean="0"/>
              <a:t> supports a variety of media types</a:t>
            </a:r>
          </a:p>
          <a:p>
            <a:pPr lvl="1"/>
            <a:r>
              <a:rPr lang="en-US" dirty="0" smtClean="0"/>
              <a:t>Text, Links, Pictures, Audio, Locations, and Animated GIFs</a:t>
            </a:r>
          </a:p>
          <a:p>
            <a:pPr lvl="1"/>
            <a:r>
              <a:rPr lang="en-US" dirty="0" smtClean="0"/>
              <a:t>Video files</a:t>
            </a:r>
          </a:p>
          <a:p>
            <a:pPr lvl="1"/>
            <a:r>
              <a:rPr lang="en-US" dirty="0" smtClean="0"/>
              <a:t>MIME Files</a:t>
            </a:r>
          </a:p>
          <a:p>
            <a:pPr lvl="2"/>
            <a:r>
              <a:rPr lang="en-US" dirty="0" smtClean="0"/>
              <a:t>Custom per-app types</a:t>
            </a:r>
          </a:p>
        </p:txBody>
      </p:sp>
    </p:spTree>
    <p:extLst>
      <p:ext uri="{BB962C8B-B14F-4D97-AF65-F5344CB8AC3E}">
        <p14:creationId xmlns:p14="http://schemas.microsoft.com/office/powerpoint/2010/main" val="220323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Rich Deep Link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772" y="1221040"/>
            <a:ext cx="8229600" cy="4525963"/>
          </a:xfrm>
        </p:spPr>
        <p:txBody>
          <a:bodyPr/>
          <a:lstStyle/>
          <a:p>
            <a:r>
              <a:rPr lang="en-US" dirty="0" smtClean="0"/>
              <a:t>Rich Deep Link data format</a:t>
            </a:r>
          </a:p>
          <a:p>
            <a:pPr lvl="1"/>
            <a:r>
              <a:rPr lang="en-US" dirty="0" smtClean="0"/>
              <a:t>Human-readable type</a:t>
            </a:r>
          </a:p>
          <a:p>
            <a:pPr lvl="1"/>
            <a:r>
              <a:rPr lang="en-US" dirty="0" smtClean="0"/>
              <a:t>Text and/or picture for display</a:t>
            </a:r>
          </a:p>
          <a:p>
            <a:pPr lvl="1"/>
            <a:r>
              <a:rPr lang="en-US" dirty="0" smtClean="0"/>
              <a:t>Package name</a:t>
            </a:r>
          </a:p>
          <a:p>
            <a:pPr lvl="1"/>
            <a:r>
              <a:rPr lang="en-US" dirty="0" smtClean="0"/>
              <a:t>Launch URL</a:t>
            </a:r>
          </a:p>
          <a:p>
            <a:pPr lvl="1"/>
            <a:r>
              <a:rPr lang="en-US" dirty="0" smtClean="0"/>
              <a:t>Web fallback URL</a:t>
            </a:r>
          </a:p>
          <a:p>
            <a:pPr lvl="1"/>
            <a:r>
              <a:rPr lang="en-US" dirty="0" err="1"/>
              <a:t>J</a:t>
            </a:r>
            <a:r>
              <a:rPr lang="en-US" dirty="0" err="1" smtClean="0"/>
              <a:t>son</a:t>
            </a:r>
            <a:r>
              <a:rPr lang="en-US" dirty="0" smtClean="0"/>
              <a:t> argument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11" name="Picture 10" descr="rd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191" y="2574135"/>
            <a:ext cx="3961843" cy="3961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769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Apps: SEND intent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 descr="photo_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391" y="3071169"/>
            <a:ext cx="1794320" cy="3184919"/>
          </a:xfrm>
          <a:prstGeom prst="rect">
            <a:avLst/>
          </a:prstGeom>
        </p:spPr>
      </p:pic>
      <p:pic>
        <p:nvPicPr>
          <p:cNvPr id="5" name="Picture 4" descr="photo_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2495" y="4260671"/>
            <a:ext cx="1165146" cy="2068134"/>
          </a:xfrm>
          <a:prstGeom prst="rect">
            <a:avLst/>
          </a:prstGeom>
        </p:spPr>
      </p:pic>
      <p:pic>
        <p:nvPicPr>
          <p:cNvPr id="6" name="Picture 5" descr="photo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849" y="3033254"/>
            <a:ext cx="1781884" cy="3162844"/>
          </a:xfrm>
          <a:prstGeom prst="rect">
            <a:avLst/>
          </a:prstGeom>
        </p:spPr>
      </p:pic>
      <p:pic>
        <p:nvPicPr>
          <p:cNvPr id="7" name="Picture 6" descr="photo_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1450" y="2142234"/>
            <a:ext cx="1146191" cy="2034490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2630095" y="5270284"/>
            <a:ext cx="1028450" cy="436030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Right Arrow 8"/>
          <p:cNvSpPr/>
          <p:nvPr/>
        </p:nvSpPr>
        <p:spPr>
          <a:xfrm rot="18777791">
            <a:off x="5638201" y="4483599"/>
            <a:ext cx="1028450" cy="436030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5709801" y="5378648"/>
            <a:ext cx="1028450" cy="436030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09600" y="1297608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Use Android’s SEND or SEND_MULTIPLE </a:t>
            </a:r>
            <a:br>
              <a:rPr lang="en-US" dirty="0" smtClean="0"/>
            </a:br>
            <a:r>
              <a:rPr lang="en-US" dirty="0" smtClean="0"/>
              <a:t>intent to send any supported</a:t>
            </a:r>
            <a:br>
              <a:rPr lang="en-US" dirty="0" smtClean="0"/>
            </a:br>
            <a:r>
              <a:rPr lang="en-US" dirty="0" smtClean="0"/>
              <a:t>data type (RDL recommended)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964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Contextual Apps: Drawer Apps</a:t>
            </a:r>
          </a:p>
        </p:txBody>
      </p:sp>
      <p:pic>
        <p:nvPicPr>
          <p:cNvPr id="4" name="Picture 3" descr="Screenshot_2013-10-04-23-24-3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00" y="1649330"/>
            <a:ext cx="2399352" cy="4265515"/>
          </a:xfrm>
          <a:prstGeom prst="rect">
            <a:avLst/>
          </a:prstGeom>
        </p:spPr>
      </p:pic>
      <p:pic>
        <p:nvPicPr>
          <p:cNvPr id="5" name="Picture 4" descr="Screenshot_2013-10-04-23-26-4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3331" y="1649330"/>
            <a:ext cx="2374269" cy="4220921"/>
          </a:xfrm>
          <a:prstGeom prst="rect">
            <a:avLst/>
          </a:prstGeom>
        </p:spPr>
      </p:pic>
      <p:pic>
        <p:nvPicPr>
          <p:cNvPr id="7" name="Picture 6" descr="Screenshot_2013-10-04-23-34-20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8381" y="1649330"/>
            <a:ext cx="2399352" cy="4265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074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Contextual Apps: Drawer Apps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App launched from conversation’s “app drawer”</a:t>
            </a:r>
          </a:p>
          <a:p>
            <a:pPr lvl="1"/>
            <a:r>
              <a:rPr lang="en-US" dirty="0" smtClean="0"/>
              <a:t>Handle intent </a:t>
            </a:r>
            <a:r>
              <a:rPr lang="en-US" i="1" dirty="0" err="1" smtClean="0"/>
              <a:t>mobisocial.intent.action.LAUNCH</a:t>
            </a:r>
            <a:r>
              <a:rPr lang="en-US" dirty="0" smtClean="0"/>
              <a:t> to be listed</a:t>
            </a:r>
          </a:p>
          <a:p>
            <a:pPr lvl="1"/>
            <a:r>
              <a:rPr lang="en-US" dirty="0" smtClean="0"/>
              <a:t>Launch intent includes reference to feed</a:t>
            </a:r>
          </a:p>
          <a:p>
            <a:pPr lvl="1"/>
            <a:r>
              <a:rPr lang="en-US" dirty="0" smtClean="0"/>
              <a:t>Set a result to post data into the chat</a:t>
            </a:r>
          </a:p>
          <a:p>
            <a:pPr lvl="1"/>
            <a:r>
              <a:rPr lang="en-US" dirty="0" smtClean="0"/>
              <a:t>App can query for feed details (members, data,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r>
              <a:rPr lang="en-US" dirty="0"/>
              <a:t>Post content of any </a:t>
            </a:r>
            <a:r>
              <a:rPr lang="en-US" dirty="0" smtClean="0"/>
              <a:t>supported type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948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fancy.thmx</Template>
  <TotalTime>5992</TotalTime>
  <Words>1290</Words>
  <Application>Microsoft Macintosh PowerPoint</Application>
  <PresentationFormat>On-screen Show (4:3)</PresentationFormat>
  <Paragraphs>208</Paragraphs>
  <Slides>31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33" baseType="lpstr">
      <vt:lpstr>Office Theme</vt:lpstr>
      <vt:lpstr>1_Office Theme</vt:lpstr>
      <vt:lpstr>OM APIs for a Social OS</vt:lpstr>
      <vt:lpstr>Overview</vt:lpstr>
      <vt:lpstr>Types of Apps</vt:lpstr>
      <vt:lpstr>Types of Apps</vt:lpstr>
      <vt:lpstr>In-Chat Sharing: Data Types</vt:lpstr>
      <vt:lpstr>Rich Deep Link</vt:lpstr>
      <vt:lpstr>Android Apps: SEND intent</vt:lpstr>
      <vt:lpstr>Contextual Apps: Drawer Apps</vt:lpstr>
      <vt:lpstr>Contextual Apps: Drawer Apps</vt:lpstr>
      <vt:lpstr>Contextual Apps: Editor Apps</vt:lpstr>
      <vt:lpstr>Contextual Apps: Editor Apps</vt:lpstr>
      <vt:lpstr>HTML Apps</vt:lpstr>
      <vt:lpstr>Games</vt:lpstr>
      <vt:lpstr>PowerPoint Presentation</vt:lpstr>
      <vt:lpstr>PowerPoint Presentation</vt:lpstr>
      <vt:lpstr>Bringing Groups and Data to Apps</vt:lpstr>
      <vt:lpstr>OM Data Model</vt:lpstr>
      <vt:lpstr>Data Synchronization</vt:lpstr>
      <vt:lpstr>Example: PictureObj</vt:lpstr>
      <vt:lpstr>Android Service Hooks</vt:lpstr>
      <vt:lpstr>Content Provider</vt:lpstr>
      <vt:lpstr>Service</vt:lpstr>
      <vt:lpstr>Intents-for-Result</vt:lpstr>
      <vt:lpstr>Putting it All Together: Social Gallery</vt:lpstr>
      <vt:lpstr>Social Gallery: List Albums</vt:lpstr>
      <vt:lpstr>Social Gallery: Create an Album</vt:lpstr>
      <vt:lpstr>Social Gallery: Add People to an Album</vt:lpstr>
      <vt:lpstr>Social Gallery: List Album Participants</vt:lpstr>
      <vt:lpstr>Social Gallery: List Photos</vt:lpstr>
      <vt:lpstr>Fetch a photo’s thumbnail or fullsize image</vt:lpstr>
      <vt:lpstr>Build with us!</vt:lpstr>
    </vt:vector>
  </TitlesOfParts>
  <Company>Stanford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OM APIs for a Social OS</dc:title>
  <dc:creator>Ben Dodson</dc:creator>
  <cp:lastModifiedBy>Ben Dodson</cp:lastModifiedBy>
  <cp:revision>211</cp:revision>
  <dcterms:created xsi:type="dcterms:W3CDTF">2013-10-04T00:32:37Z</dcterms:created>
  <dcterms:modified xsi:type="dcterms:W3CDTF">2015-04-01T19:17:39Z</dcterms:modified>
</cp:coreProperties>
</file>

<file path=docProps/thumbnail.jpeg>
</file>